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471" r:id="rId2"/>
    <p:sldId id="353" r:id="rId3"/>
    <p:sldId id="300" r:id="rId4"/>
    <p:sldId id="352" r:id="rId5"/>
    <p:sldId id="450" r:id="rId6"/>
    <p:sldId id="449" r:id="rId7"/>
    <p:sldId id="448" r:id="rId8"/>
    <p:sldId id="473" r:id="rId9"/>
    <p:sldId id="474" r:id="rId10"/>
    <p:sldId id="476" r:id="rId11"/>
    <p:sldId id="479" r:id="rId12"/>
    <p:sldId id="480" r:id="rId13"/>
    <p:sldId id="481" r:id="rId14"/>
    <p:sldId id="475" r:id="rId15"/>
    <p:sldId id="477" r:id="rId16"/>
    <p:sldId id="482" r:id="rId17"/>
    <p:sldId id="483" r:id="rId18"/>
    <p:sldId id="484" r:id="rId19"/>
    <p:sldId id="485" r:id="rId20"/>
    <p:sldId id="486" r:id="rId21"/>
    <p:sldId id="487" r:id="rId22"/>
    <p:sldId id="452" r:id="rId23"/>
    <p:sldId id="454" r:id="rId24"/>
    <p:sldId id="488" r:id="rId25"/>
    <p:sldId id="489" r:id="rId26"/>
    <p:sldId id="490" r:id="rId27"/>
    <p:sldId id="491" r:id="rId28"/>
    <p:sldId id="492" r:id="rId29"/>
    <p:sldId id="472" r:id="rId30"/>
  </p:sldIdLst>
  <p:sldSz cx="12190413" cy="6859588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5"/>
    <a:srgbClr val="6583A8"/>
    <a:srgbClr val="5AD6BE"/>
    <a:srgbClr val="31C7C9"/>
    <a:srgbClr val="FFFFFF"/>
    <a:srgbClr val="F8F8F8"/>
    <a:srgbClr val="77A3C1"/>
    <a:srgbClr val="81B747"/>
    <a:srgbClr val="01ACBE"/>
    <a:srgbClr val="E25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 autoAdjust="0"/>
    <p:restoredTop sz="96405" autoAdjust="0"/>
  </p:normalViewPr>
  <p:slideViewPr>
    <p:cSldViewPr snapToGrid="0" showGuides="1">
      <p:cViewPr varScale="1">
        <p:scale>
          <a:sx n="89" d="100"/>
          <a:sy n="89" d="100"/>
        </p:scale>
        <p:origin x="92" y="72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060607"/>
                </a:solidFill>
                <a:effectLst/>
                <a:latin typeface="-apple-system"/>
              </a:rPr>
              <a:t>PyTorch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的最关键功能可以总结为以下三个关键词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QtDesigner</a:t>
            </a:r>
            <a:r>
              <a:rPr lang="zh-CN" altLang="en-US" dirty="0"/>
              <a:t>打开</a:t>
            </a:r>
            <a:r>
              <a:rPr lang="en-US" altLang="zh-CN" dirty="0"/>
              <a:t>.</a:t>
            </a:r>
            <a:r>
              <a:rPr lang="en-US" altLang="zh-CN" dirty="0" err="1"/>
              <a:t>ui</a:t>
            </a:r>
            <a:r>
              <a:rPr lang="zh-CN" altLang="en-US" dirty="0"/>
              <a:t>文件，可以像我们用过的</a:t>
            </a:r>
            <a:r>
              <a:rPr lang="en-US" altLang="zh-CN" dirty="0"/>
              <a:t>QT</a:t>
            </a:r>
            <a:r>
              <a:rPr lang="zh-CN" altLang="en-US" dirty="0"/>
              <a:t>一样，设计界面</a:t>
            </a:r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pyuic</a:t>
            </a:r>
            <a:r>
              <a:rPr lang="zh-CN" altLang="en-US" dirty="0"/>
              <a:t>执行</a:t>
            </a:r>
            <a:r>
              <a:rPr lang="en-US" altLang="zh-CN" dirty="0"/>
              <a:t>.</a:t>
            </a:r>
            <a:r>
              <a:rPr lang="en-US" altLang="zh-CN" dirty="0" err="1"/>
              <a:t>ui</a:t>
            </a:r>
            <a:r>
              <a:rPr lang="zh-CN" altLang="en-US" dirty="0"/>
              <a:t>文件，可以将图形界面转换成相应的代码。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有时候直接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pip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install+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对应的包名并不能正确安装，或者安装后依旧会出现安装不完全的情况。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462388" y="368030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2025/3/16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jetbrains.com/pycharm/download/othe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03282"/>
            <a:ext cx="12190413" cy="3862031"/>
          </a:xfrm>
          <a:prstGeom prst="rect">
            <a:avLst/>
          </a:prstGeom>
          <a:solidFill>
            <a:srgbClr val="004C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>
            <a:off x="0" y="1135117"/>
            <a:ext cx="12190413" cy="0"/>
          </a:xfrm>
          <a:prstGeom prst="line">
            <a:avLst/>
          </a:prstGeom>
          <a:ln w="76200">
            <a:solidFill>
              <a:srgbClr val="004C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0" y="5470635"/>
            <a:ext cx="12190413" cy="0"/>
          </a:xfrm>
          <a:prstGeom prst="line">
            <a:avLst/>
          </a:prstGeom>
          <a:ln w="76200">
            <a:solidFill>
              <a:srgbClr val="004C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69571" y="2270234"/>
            <a:ext cx="5391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计算机视觉</a:t>
            </a:r>
            <a:endParaRPr kumimoji="1" lang="en-US" altLang="zh-CN" sz="5400" dirty="0">
              <a:solidFill>
                <a:schemeClr val="bg1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ctr"/>
            <a:r>
              <a:rPr kumimoji="1"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oli SC" panose="02010600040101010101" pitchFamily="2" charset="-122"/>
                <a:ea typeface="Baoli SC" panose="02010600040101010101" pitchFamily="2" charset="-122"/>
              </a:rPr>
              <a:t>第一次大作业</a:t>
            </a:r>
            <a:endParaRPr kumimoji="1" lang="en-US" altLang="zh-CN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0" y="6811027"/>
            <a:ext cx="12190413" cy="0"/>
          </a:xfrm>
          <a:prstGeom prst="line">
            <a:avLst/>
          </a:prstGeom>
          <a:ln w="190500">
            <a:solidFill>
              <a:srgbClr val="004C9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46631" y="5931813"/>
            <a:ext cx="48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小组成员：刘学梅、付鑫玉、徐民睿、万宇虹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91662" y="157437"/>
            <a:ext cx="3986905" cy="97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72964" y="1303281"/>
            <a:ext cx="5696607" cy="38610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528924"/>
            <a:ext cx="7373644" cy="583584"/>
            <a:chOff x="3132492" y="669143"/>
            <a:chExt cx="7341875" cy="583584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464698" y="669143"/>
              <a:ext cx="26354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库文件的安装方法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Rectangle 59"/>
          <p:cNvSpPr>
            <a:spLocks noChangeArrowheads="1"/>
          </p:cNvSpPr>
          <p:nvPr/>
        </p:nvSpPr>
        <p:spPr bwMode="auto">
          <a:xfrm>
            <a:off x="587416" y="2470484"/>
            <a:ext cx="5014270" cy="3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法一：设置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项目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-python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解释器</a:t>
            </a:r>
            <a:endParaRPr lang="zh-CN" altLang="en-US" sz="11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6" y="3339239"/>
            <a:ext cx="4621303" cy="28905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45" y="3172929"/>
            <a:ext cx="5274310" cy="305689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16" y="3042738"/>
            <a:ext cx="4374754" cy="3483581"/>
          </a:xfrm>
          <a:prstGeom prst="rect">
            <a:avLst/>
          </a:prstGeom>
        </p:spPr>
      </p:pic>
      <p:sp>
        <p:nvSpPr>
          <p:cNvPr id="45" name="Rectangle 59"/>
          <p:cNvSpPr>
            <a:spLocks noChangeArrowheads="1"/>
          </p:cNvSpPr>
          <p:nvPr/>
        </p:nvSpPr>
        <p:spPr bwMode="auto">
          <a:xfrm>
            <a:off x="6389537" y="2470484"/>
            <a:ext cx="5014270" cy="3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法二：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pip</a:t>
            </a:r>
            <a:endParaRPr lang="zh-CN" altLang="en-US" sz="11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Rectangle 59"/>
          <p:cNvSpPr>
            <a:spLocks noChangeArrowheads="1"/>
          </p:cNvSpPr>
          <p:nvPr/>
        </p:nvSpPr>
        <p:spPr bwMode="auto">
          <a:xfrm>
            <a:off x="6389537" y="3429794"/>
            <a:ext cx="5014270" cy="3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法三：导入</a:t>
            </a:r>
            <a:endParaRPr lang="zh-CN" altLang="en-US" sz="11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159" y="4110365"/>
            <a:ext cx="4612590" cy="206126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74149" y="1314909"/>
            <a:ext cx="10851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在使用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Python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和相关库时，建议根据项目需求选择合适的</a:t>
            </a:r>
            <a:r>
              <a:rPr lang="en-US" altLang="zh-CN" b="0" i="0" dirty="0">
                <a:solidFill>
                  <a:srgbClr val="060607"/>
                </a:solidFill>
                <a:effectLst/>
                <a:latin typeface="-apple-system"/>
              </a:rPr>
              <a:t>Python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版本，并查阅库的官方文档以确认其兼容性。同时，使用虚拟环境（如</a:t>
            </a:r>
            <a:r>
              <a:rPr lang="en-US" altLang="zh-CN" b="0" i="0" dirty="0" err="1">
                <a:solidFill>
                  <a:srgbClr val="060607"/>
                </a:solidFill>
                <a:effectLst/>
                <a:latin typeface="-apple-system"/>
              </a:rPr>
              <a:t>venv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或</a:t>
            </a:r>
            <a:r>
              <a:rPr lang="en-US" altLang="zh-CN" b="0" i="0" dirty="0" err="1">
                <a:solidFill>
                  <a:srgbClr val="060607"/>
                </a:solidFill>
                <a:effectLst/>
                <a:latin typeface="-apple-system"/>
              </a:rPr>
              <a:t>conda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）可以帮助管理</a:t>
            </a:r>
            <a:r>
              <a:rPr lang="zh-CN" altLang="en-US" b="0" i="0" dirty="0">
                <a:solidFill>
                  <a:srgbClr val="060607"/>
                </a:solidFill>
                <a:effectLst/>
                <a:highlight>
                  <a:srgbClr val="77A3C1"/>
                </a:highlight>
                <a:latin typeface="-apple-system"/>
              </a:rPr>
              <a:t>不同项目可能需要的不同版本组合</a:t>
            </a:r>
            <a:r>
              <a:rPr lang="zh-CN" altLang="en-US" b="0" i="0" dirty="0">
                <a:solidFill>
                  <a:srgbClr val="060607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395755" cy="1015663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2.1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4962839" y="2388166"/>
            <a:ext cx="5616460" cy="2210170"/>
            <a:chOff x="5159245" y="2700409"/>
            <a:chExt cx="5616460" cy="2210170"/>
          </a:xfrm>
        </p:grpSpPr>
        <p:sp>
          <p:nvSpPr>
            <p:cNvPr id="266" name="矩形 265"/>
            <p:cNvSpPr/>
            <p:nvPr/>
          </p:nvSpPr>
          <p:spPr>
            <a:xfrm>
              <a:off x="5159245" y="2700409"/>
              <a:ext cx="247856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4800" b="1" dirty="0" err="1">
                  <a:solidFill>
                    <a:schemeClr val="bg1"/>
                  </a:solidFill>
                  <a:cs typeface="+mn-ea"/>
                  <a:sym typeface="+mn-lt"/>
                </a:rPr>
                <a:t>Pytorch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5197345" y="3569506"/>
              <a:ext cx="5578360" cy="1341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0" i="0" dirty="0" err="1">
                  <a:solidFill>
                    <a:schemeClr val="bg1"/>
                  </a:solidFill>
                  <a:effectLst/>
                  <a:latin typeface="-apple-system"/>
                </a:rPr>
                <a:t>PyTorch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 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-apple-system"/>
                </a:rPr>
                <a:t>是一个开源的深度学习框架，具有灵活的张量库和强大的自动求导功能，广泛应用于自然语言处理、计算机视觉等领域，支持动态计算图，便于调试和开发，与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Python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-apple-system"/>
                </a:rPr>
                <a:t>集成紧密，拥有活跃社区和丰富资源。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>
            <a:off x="1021098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45607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471160" y="1499391"/>
            <a:ext cx="5568383" cy="711741"/>
            <a:chOff x="5478554" y="5360447"/>
            <a:chExt cx="5568383" cy="711741"/>
          </a:xfrm>
        </p:grpSpPr>
        <p:sp>
          <p:nvSpPr>
            <p:cNvPr id="22" name="矩形 21"/>
            <p:cNvSpPr/>
            <p:nvPr/>
          </p:nvSpPr>
          <p:spPr>
            <a:xfrm>
              <a:off x="5478554" y="5360447"/>
              <a:ext cx="5471208" cy="711741"/>
            </a:xfrm>
            <a:prstGeom prst="rect">
              <a:avLst/>
            </a:prstGeom>
            <a:solidFill>
              <a:srgbClr val="004C95"/>
            </a:solidFill>
            <a:ln w="9525" cap="flat" cmpd="sng" algn="ctr">
              <a:noFill/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文本框 6"/>
            <p:cNvSpPr txBox="1"/>
            <p:nvPr/>
          </p:nvSpPr>
          <p:spPr>
            <a:xfrm>
              <a:off x="5771611" y="5620317"/>
              <a:ext cx="5275326" cy="344964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fontAlgn="base">
                <a:lnSpc>
                  <a:spcPts val="1800"/>
                </a:lnSpc>
              </a:pPr>
              <a:r>
                <a:rPr lang="zh-CN" altLang="en-US" sz="2400" b="1" i="0" dirty="0">
                  <a:solidFill>
                    <a:schemeClr val="bg1"/>
                  </a:solidFill>
                  <a:effectLst/>
                  <a:latin typeface="-apple-system"/>
                </a:rPr>
                <a:t>动态计算图、自动求导</a:t>
              </a:r>
              <a:r>
                <a:rPr lang="zh-CN" altLang="en-US" sz="2400" b="1" dirty="0">
                  <a:solidFill>
                    <a:schemeClr val="bg1"/>
                  </a:solidFill>
                  <a:latin typeface="-apple-system"/>
                </a:rPr>
                <a:t>、</a:t>
              </a:r>
              <a:r>
                <a:rPr lang="zh-CN" altLang="en-US" sz="2400" b="1" i="0" dirty="0">
                  <a:solidFill>
                    <a:schemeClr val="bg1"/>
                  </a:solidFill>
                  <a:effectLst/>
                  <a:latin typeface="-apple-system"/>
                </a:rPr>
                <a:t>张量操作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29469" y="528236"/>
            <a:ext cx="7373644" cy="584272"/>
            <a:chOff x="3132492" y="668455"/>
            <a:chExt cx="7341875" cy="584272"/>
          </a:xfrm>
        </p:grpSpPr>
        <p:sp>
          <p:nvSpPr>
            <p:cNvPr id="28" name="矩形 27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TextBox 2"/>
            <p:cNvSpPr txBox="1"/>
            <p:nvPr/>
          </p:nvSpPr>
          <p:spPr>
            <a:xfrm>
              <a:off x="5743616" y="668455"/>
              <a:ext cx="2448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solidFill>
                    <a:srgbClr val="004C95"/>
                  </a:solidFill>
                  <a:cs typeface="+mn-ea"/>
                  <a:sym typeface="+mn-lt"/>
                </a:rPr>
                <a:t>Pytorch</a:t>
              </a:r>
              <a:r>
                <a:rPr lang="zh-CN" altLang="en-US" sz="2400" dirty="0">
                  <a:solidFill>
                    <a:srgbClr val="004C95"/>
                  </a:solidFill>
                  <a:cs typeface="+mn-ea"/>
                </a:rPr>
                <a:t>关键功能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17123" y="2425038"/>
            <a:ext cx="109631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1. 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动态计算图（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Dynamic Computation Graph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PyTorch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采用动态计算图，也称为定义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运行（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Define-by-Run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）模式。这意味着计算图是在运行时动态构建的，用户可以随时修改计算图的结构。</a:t>
            </a:r>
          </a:p>
          <a:p>
            <a:pPr marL="800100" lvl="1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灵活性高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：适合处理变长序列、循环神经网络（</a:t>
            </a:r>
            <a:r>
              <a:rPr lang="en-US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RNN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）等动态结构。例如，在自然语言处理中，句子长度不固定，动态计算图可以灵活处理不同长度的输入。</a:t>
            </a:r>
          </a:p>
          <a:p>
            <a:pPr marL="800100" lvl="1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调试方便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：由于计算图是动态构建的，可以在</a:t>
            </a:r>
            <a:r>
              <a:rPr lang="en-US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Python 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的交互式环境中逐步调试，查看中间结果。</a:t>
            </a:r>
          </a:p>
          <a:p>
            <a:pPr algn="just">
              <a:buNone/>
            </a:pP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2. 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自动求导（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Automatic Differentiation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PyTorch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提供了强大的自动求导机制，能够自动计算梯度，大大简化了开发过程。</a:t>
            </a:r>
          </a:p>
          <a:p>
            <a:pPr marL="800100" lvl="1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高效性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：自动求导结合动态计算图，使得反向传播的实现更加高效和直观。</a:t>
            </a:r>
          </a:p>
          <a:p>
            <a:pPr marL="800100" lvl="1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易于使用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：只需设置 </a:t>
            </a:r>
            <a:r>
              <a:rPr lang="en-US" altLang="zh-CN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requires_grad</a:t>
            </a:r>
            <a:r>
              <a:rPr lang="en-US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=True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PyTorch</a:t>
            </a:r>
            <a:r>
              <a:rPr lang="en-US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会自动记录张量的操作并计算梯度。</a:t>
            </a:r>
          </a:p>
          <a:p>
            <a:pPr algn="just">
              <a:buNone/>
            </a:pP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3. 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张量操作（</a:t>
            </a:r>
            <a:r>
              <a:rPr lang="en-US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Tensor Operations</a:t>
            </a:r>
            <a:r>
              <a:rPr lang="zh-CN" altLang="zh-CN" sz="1800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PyTorch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的张量（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Tensor</a:t>
            </a:r>
            <a:r>
              <a: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）是其核心数据结构，提供了丰富的张量操作。</a:t>
            </a:r>
          </a:p>
          <a:p>
            <a:pPr marL="800100" lvl="1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与</a:t>
            </a:r>
            <a:r>
              <a:rPr lang="en-US" altLang="zh-CN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NumPy </a:t>
            </a:r>
            <a:r>
              <a:rPr lang="zh-CN" altLang="zh-CN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无缝对接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：</a:t>
            </a:r>
            <a:r>
              <a:rPr lang="en-US" altLang="zh-CN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PyTorch</a:t>
            </a:r>
            <a:r>
              <a:rPr lang="en-US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的张量与</a:t>
            </a:r>
            <a:r>
              <a:rPr lang="en-US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NumPy 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数组可以轻松转换，方便数据预处理和后处理。</a:t>
            </a:r>
          </a:p>
          <a:p>
            <a:pPr marL="800100" lvl="1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GPU </a:t>
            </a:r>
            <a:r>
              <a:rPr lang="zh-CN" altLang="zh-CN" b="1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加速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：支持将张量和模型转移到</a:t>
            </a:r>
            <a:r>
              <a:rPr lang="en-US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GPU 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上运行，利用</a:t>
            </a:r>
            <a:r>
              <a:rPr lang="en-US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 GPU </a:t>
            </a:r>
            <a:r>
              <a:rPr lang="zh-CN" altLang="zh-CN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的并行计算能力加速训练。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2429469" y="509873"/>
            <a:ext cx="7373644" cy="602635"/>
            <a:chOff x="3132492" y="650092"/>
            <a:chExt cx="7341875" cy="602635"/>
          </a:xfrm>
        </p:grpSpPr>
        <p:sp>
          <p:nvSpPr>
            <p:cNvPr id="59" name="矩形 58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TextBox 2"/>
            <p:cNvSpPr txBox="1"/>
            <p:nvPr/>
          </p:nvSpPr>
          <p:spPr>
            <a:xfrm>
              <a:off x="5213291" y="650092"/>
              <a:ext cx="29957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solidFill>
                    <a:srgbClr val="004C95"/>
                  </a:solidFill>
                  <a:cs typeface="+mn-ea"/>
                  <a:sym typeface="+mn-lt"/>
                </a:rPr>
                <a:t>Pytorch</a:t>
              </a:r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与</a:t>
              </a:r>
              <a:r>
                <a:rPr lang="en-US" altLang="zh-CN" sz="2400" dirty="0" err="1">
                  <a:solidFill>
                    <a:srgbClr val="004C95"/>
                  </a:solidFill>
                  <a:cs typeface="+mn-ea"/>
                  <a:sym typeface="+mn-lt"/>
                </a:rPr>
                <a:t>Tensorflow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51011" y="1512859"/>
            <a:ext cx="108500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None/>
            </a:pPr>
            <a:r>
              <a:rPr lang="zh-CN" altLang="en-US" sz="2400" b="1" i="0" dirty="0">
                <a:solidFill>
                  <a:srgbClr val="060607"/>
                </a:solidFill>
                <a:effectLst/>
                <a:latin typeface="-apple-system"/>
              </a:rPr>
              <a:t>主要区别：计算图</a:t>
            </a:r>
            <a:endParaRPr lang="en-US" altLang="zh-CN" sz="2400" b="1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 fontAlgn="base">
              <a:buNone/>
            </a:pPr>
            <a:endParaRPr lang="zh-CN" altLang="en-US" sz="2400" b="1" i="0" dirty="0">
              <a:solidFill>
                <a:srgbClr val="060607"/>
              </a:solidFill>
              <a:effectLst/>
              <a:latin typeface="-apple-system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zh-CN" sz="2400" b="1" i="0" dirty="0" err="1">
                <a:solidFill>
                  <a:srgbClr val="060607"/>
                </a:solidFill>
                <a:effectLst/>
                <a:latin typeface="inherit"/>
              </a:rPr>
              <a:t>PyTorch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：采用</a:t>
            </a:r>
            <a:r>
              <a:rPr lang="zh-CN" alt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inherit"/>
              </a:rPr>
              <a:t>动态计算图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，即定义 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latin typeface="inherit"/>
              </a:rPr>
              <a:t>- 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运行模式。计算图在运行时动态构建，用户可以在程序运行过程中根据需要随时修改计算图的结构。这种动态性使得 </a:t>
            </a:r>
            <a:r>
              <a:rPr lang="en-US" altLang="zh-CN" sz="2400" b="0" i="0" dirty="0" err="1">
                <a:solidFill>
                  <a:srgbClr val="060607"/>
                </a:solidFill>
                <a:effectLst/>
                <a:latin typeface="inherit"/>
              </a:rPr>
              <a:t>PyTorch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latin typeface="inherit"/>
              </a:rPr>
              <a:t> 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在处理变长序列、循环神经网络（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latin typeface="inherit"/>
              </a:rPr>
              <a:t>RNN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）等动态结构时非常灵活，也方便调试，因为可以在 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latin typeface="inherit"/>
              </a:rPr>
              <a:t>Python 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的交互式环境中逐步执行并查看中间结果。</a:t>
            </a:r>
            <a:r>
              <a:rPr lang="zh-CN" altLang="en-US" sz="2400" b="0" i="0" dirty="0">
                <a:solidFill>
                  <a:srgbClr val="004C95"/>
                </a:solidFill>
                <a:effectLst/>
                <a:latin typeface="inherit"/>
              </a:rPr>
              <a:t>适用于</a:t>
            </a:r>
            <a:r>
              <a:rPr lang="zh-CN" altLang="en-US" sz="2400" b="0" i="0" dirty="0">
                <a:solidFill>
                  <a:srgbClr val="004C95"/>
                </a:solidFill>
                <a:effectLst/>
                <a:latin typeface="-apple-system"/>
              </a:rPr>
              <a:t>对模型灵活性和快速迭代要求较高的场景下。</a:t>
            </a:r>
            <a:endParaRPr lang="en-US" altLang="zh-CN" sz="2400" b="0" i="0" dirty="0">
              <a:solidFill>
                <a:srgbClr val="004C95"/>
              </a:solidFill>
              <a:effectLst/>
              <a:latin typeface="-apple-system"/>
            </a:endParaRPr>
          </a:p>
          <a:p>
            <a:pPr algn="l" fontAlgn="base"/>
            <a:endParaRPr lang="zh-CN" altLang="en-US" sz="2400" b="0" i="0" dirty="0">
              <a:solidFill>
                <a:srgbClr val="004C95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zh-CN" sz="2400" b="1" i="0" dirty="0">
                <a:solidFill>
                  <a:srgbClr val="060607"/>
                </a:solidFill>
                <a:effectLst/>
                <a:latin typeface="inherit"/>
              </a:rPr>
              <a:t>TensorFlow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：早期版本主要使用</a:t>
            </a:r>
            <a:r>
              <a:rPr lang="zh-CN" altLang="en-US" sz="24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inherit"/>
              </a:rPr>
              <a:t>静态计算图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，即先定义整个计算图，然后运行。从 </a:t>
            </a:r>
            <a:r>
              <a:rPr lang="en-US" altLang="zh-CN" sz="2400" b="0" i="0" dirty="0">
                <a:solidFill>
                  <a:srgbClr val="060607"/>
                </a:solidFill>
                <a:effectLst/>
                <a:latin typeface="inherit"/>
              </a:rPr>
              <a:t>TensorFlow 2.x </a:t>
            </a:r>
            <a:r>
              <a:rPr lang="zh-CN" altLang="en-US" sz="2400" b="0" i="0" dirty="0">
                <a:solidFill>
                  <a:srgbClr val="060607"/>
                </a:solidFill>
                <a:effectLst/>
                <a:latin typeface="inherit"/>
              </a:rPr>
              <a:t>开始，引入了即时执行模式，可以在一定程度上实现动态性，但其核心仍然支持静态图的定义和运行。静态计算图在性能优化方面有一定优势，特别是在分布式训练和部署时，能够更好地进行整体优化。</a:t>
            </a:r>
            <a:r>
              <a:rPr lang="zh-CN" altLang="en-US" sz="2400" b="0" i="0" dirty="0">
                <a:solidFill>
                  <a:srgbClr val="004C95"/>
                </a:solidFill>
                <a:effectLst/>
                <a:latin typeface="-apple-system"/>
              </a:rPr>
              <a:t>它在大规模分布式训练、模型部署等方面具有优势。</a:t>
            </a:r>
            <a:endParaRPr lang="zh-CN" altLang="en-US" sz="2400" b="0" i="0" dirty="0">
              <a:solidFill>
                <a:srgbClr val="004C95"/>
              </a:solidFill>
              <a:effectLst/>
              <a:latin typeface="inheri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528924"/>
            <a:ext cx="7373644" cy="583584"/>
            <a:chOff x="3132492" y="669143"/>
            <a:chExt cx="7341875" cy="583584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69121" y="669143"/>
              <a:ext cx="1835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solidFill>
                    <a:srgbClr val="004C95"/>
                  </a:solidFill>
                  <a:cs typeface="+mn-ea"/>
                  <a:sym typeface="+mn-lt"/>
                </a:rPr>
                <a:t>Pytorch</a:t>
              </a:r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安装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Rectangle 59"/>
          <p:cNvSpPr>
            <a:spLocks noChangeArrowheads="1"/>
          </p:cNvSpPr>
          <p:nvPr/>
        </p:nvSpPr>
        <p:spPr bwMode="auto">
          <a:xfrm>
            <a:off x="1023620" y="1450975"/>
            <a:ext cx="10621010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直接使用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pip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或者在配置器里安装，可能会报错：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-apple-system"/>
                <a:cs typeface="+mn-ea"/>
                <a:sym typeface="+mn-lt"/>
              </a:rPr>
              <a:t>	</a:t>
            </a:r>
            <a:r>
              <a:rPr lang="en-US" altLang="zh-CN" sz="2800" b="0" i="0" dirty="0">
                <a:solidFill>
                  <a:srgbClr val="4D4D4D"/>
                </a:solidFill>
                <a:effectLst/>
                <a:latin typeface="-apple-system"/>
              </a:rPr>
              <a:t>Failed building wheel for XXX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（有相关的网站可以下载</a:t>
            </a:r>
            <a:r>
              <a:rPr lang="en-US" altLang="zh-CN" sz="2800" dirty="0" err="1">
                <a:solidFill>
                  <a:srgbClr val="4D4D4D"/>
                </a:solidFill>
                <a:latin typeface="-apple-system"/>
              </a:rPr>
              <a:t>whl</a:t>
            </a:r>
            <a:r>
              <a:rPr lang="zh-CN" altLang="en-US" sz="2800" dirty="0">
                <a:solidFill>
                  <a:srgbClr val="4D4D4D"/>
                </a:solidFill>
                <a:latin typeface="-apple-system"/>
              </a:rPr>
              <a:t>文件</a:t>
            </a:r>
            <a:r>
              <a:rPr lang="zh-CN" altLang="en-US" sz="2800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在官网下载：特别慢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建议：使用国内镜像。快且好使。</a:t>
            </a:r>
            <a:endParaRPr lang="en-US" altLang="zh-CN" sz="2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96" y="2982897"/>
            <a:ext cx="5014435" cy="24257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528924"/>
            <a:ext cx="7373644" cy="583584"/>
            <a:chOff x="3132492" y="669143"/>
            <a:chExt cx="7341875" cy="583584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69121" y="669143"/>
              <a:ext cx="1835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solidFill>
                    <a:srgbClr val="004C95"/>
                  </a:solidFill>
                  <a:cs typeface="+mn-ea"/>
                  <a:sym typeface="+mn-lt"/>
                </a:rPr>
                <a:t>Pytorch</a:t>
              </a:r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验证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Rectangle 59"/>
          <p:cNvSpPr>
            <a:spLocks noChangeArrowheads="1"/>
          </p:cNvSpPr>
          <p:nvPr/>
        </p:nvSpPr>
        <p:spPr bwMode="auto">
          <a:xfrm>
            <a:off x="110727" y="1767337"/>
            <a:ext cx="11968957" cy="102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Pip install --trusted-host download.pytorch.org torch==1.9.0+cu102 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torchvision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==0.10.0+cu102 </a:t>
            </a:r>
            <a:r>
              <a:rPr lang="en-US" altLang="zh-CN" sz="1800" kern="100" dirty="0" err="1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torchaudio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===0.9.0 -f https://download.pytorch.org/whl/torch_stable.html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28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30301"/>
          <a:stretch>
            <a:fillRect/>
          </a:stretch>
        </p:blipFill>
        <p:spPr>
          <a:xfrm>
            <a:off x="631825" y="2562564"/>
            <a:ext cx="4589862" cy="275113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r="12268"/>
          <a:stretch>
            <a:fillRect/>
          </a:stretch>
        </p:blipFill>
        <p:spPr>
          <a:xfrm>
            <a:off x="5888037" y="3637508"/>
            <a:ext cx="5670551" cy="16131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395755" cy="1015663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2.2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4881806" y="2235766"/>
            <a:ext cx="5616460" cy="2530257"/>
            <a:chOff x="5159245" y="2700409"/>
            <a:chExt cx="5616460" cy="2530257"/>
          </a:xfrm>
        </p:grpSpPr>
        <p:sp>
          <p:nvSpPr>
            <p:cNvPr id="266" name="矩形 265"/>
            <p:cNvSpPr/>
            <p:nvPr/>
          </p:nvSpPr>
          <p:spPr>
            <a:xfrm>
              <a:off x="5159245" y="2700409"/>
              <a:ext cx="261481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OpenCV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5197345" y="3569506"/>
              <a:ext cx="5578360" cy="1661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OpenCV 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-apple-system"/>
                </a:rPr>
                <a:t>是一个开源的计算机视觉库，主要应用于图像处理和计算机视觉领域，提供了丰富的图像处理算法和工具，能够处理图像和视频数据，实现诸如特征提取、目标检测、图像分割等功能，广泛应用于智能交通、安防监控、医疗影像等领域。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96541" y="185220"/>
            <a:ext cx="7373644" cy="579958"/>
            <a:chOff x="3132492" y="672769"/>
            <a:chExt cx="7341875" cy="579958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7991" y="672769"/>
              <a:ext cx="2941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示例：提取图片边缘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22" y="955679"/>
            <a:ext cx="3718294" cy="252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63" y="955679"/>
            <a:ext cx="3718294" cy="252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869" y="3720678"/>
            <a:ext cx="6449203" cy="26735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395755" cy="1015663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2.3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4933783" y="2825296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其他常用库文件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44346"/>
            <a:ext cx="7373644" cy="668162"/>
            <a:chOff x="3132492" y="584565"/>
            <a:chExt cx="7341875" cy="668162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51969" y="584565"/>
              <a:ext cx="3248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其他常用的库文件简介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 flipH="1">
            <a:off x="367792" y="1990233"/>
            <a:ext cx="7922004" cy="3996768"/>
            <a:chOff x="4257296" y="2538908"/>
            <a:chExt cx="7922004" cy="2898869"/>
          </a:xfrm>
        </p:grpSpPr>
        <p:sp>
          <p:nvSpPr>
            <p:cNvPr id="22" name="TextBox 29"/>
            <p:cNvSpPr txBox="1"/>
            <p:nvPr/>
          </p:nvSpPr>
          <p:spPr>
            <a:xfrm>
              <a:off x="7575254" y="2694594"/>
              <a:ext cx="4604046" cy="3571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600" b="0" i="0" dirty="0">
                  <a:solidFill>
                    <a:srgbClr val="060607"/>
                  </a:solidFill>
                  <a:effectLst/>
                  <a:latin typeface="-apple-system"/>
                </a:rPr>
                <a:t>简单易用的图像处理库，支持多种图像格式和基本操作，如裁剪、调整大小、旋转等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淘宝店chenying0907出品 34"/>
            <p:cNvGrpSpPr/>
            <p:nvPr/>
          </p:nvGrpSpPr>
          <p:grpSpPr>
            <a:xfrm>
              <a:off x="4257296" y="2538908"/>
              <a:ext cx="3193124" cy="470440"/>
              <a:chOff x="4017302" y="1887432"/>
              <a:chExt cx="3850349" cy="567270"/>
            </a:xfrm>
            <a:solidFill>
              <a:srgbClr val="018989"/>
            </a:solidFill>
          </p:grpSpPr>
          <p:sp>
            <p:nvSpPr>
              <p:cNvPr id="24" name="淘宝店chenying0907出品 29"/>
              <p:cNvSpPr/>
              <p:nvPr/>
            </p:nvSpPr>
            <p:spPr>
              <a:xfrm>
                <a:off x="4017302" y="1887432"/>
                <a:ext cx="3850349" cy="567270"/>
              </a:xfrm>
              <a:custGeom>
                <a:avLst/>
                <a:gdLst>
                  <a:gd name="connsiteX0" fmla="*/ 0 w 3850349"/>
                  <a:gd name="connsiteY0" fmla="*/ 0 h 567270"/>
                  <a:gd name="connsiteX1" fmla="*/ 3566714 w 3850349"/>
                  <a:gd name="connsiteY1" fmla="*/ 0 h 567270"/>
                  <a:gd name="connsiteX2" fmla="*/ 3850349 w 3850349"/>
                  <a:gd name="connsiteY2" fmla="*/ 283635 h 567270"/>
                  <a:gd name="connsiteX3" fmla="*/ 3566714 w 3850349"/>
                  <a:gd name="connsiteY3" fmla="*/ 567270 h 567270"/>
                  <a:gd name="connsiteX4" fmla="*/ 592483 w 3850349"/>
                  <a:gd name="connsiteY4" fmla="*/ 567270 h 567270"/>
                  <a:gd name="connsiteX5" fmla="*/ 504765 w 3850349"/>
                  <a:gd name="connsiteY5" fmla="*/ 449966 h 567270"/>
                  <a:gd name="connsiteX6" fmla="*/ 28846 w 3850349"/>
                  <a:gd name="connsiteY6" fmla="*/ 17524 h 567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0349" h="567270">
                    <a:moveTo>
                      <a:pt x="0" y="0"/>
                    </a:moveTo>
                    <a:lnTo>
                      <a:pt x="3566714" y="0"/>
                    </a:lnTo>
                    <a:lnTo>
                      <a:pt x="3850349" y="283635"/>
                    </a:lnTo>
                    <a:lnTo>
                      <a:pt x="3566714" y="567270"/>
                    </a:lnTo>
                    <a:lnTo>
                      <a:pt x="592483" y="567270"/>
                    </a:lnTo>
                    <a:lnTo>
                      <a:pt x="504765" y="449966"/>
                    </a:lnTo>
                    <a:cubicBezTo>
                      <a:pt x="367864" y="284081"/>
                      <a:pt x="207536" y="138245"/>
                      <a:pt x="28846" y="17524"/>
                    </a:cubicBezTo>
                    <a:close/>
                  </a:path>
                </a:pathLst>
              </a:custGeom>
              <a:solidFill>
                <a:srgbClr val="004C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TextBox 30"/>
              <p:cNvSpPr txBox="1"/>
              <p:nvPr/>
            </p:nvSpPr>
            <p:spPr>
              <a:xfrm>
                <a:off x="5085111" y="2025123"/>
                <a:ext cx="2366890" cy="32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-apple-system"/>
                    <a:sym typeface="+mn-lt"/>
                  </a:rPr>
                  <a:t>pillow</a:t>
                </a:r>
                <a:endParaRPr lang="zh-CN" altLang="en-US" sz="2400" b="1" dirty="0">
                  <a:solidFill>
                    <a:schemeClr val="bg1"/>
                  </a:solidFill>
                  <a:latin typeface="-apple-system"/>
                  <a:sym typeface="+mn-lt"/>
                </a:endParaRPr>
              </a:p>
            </p:txBody>
          </p:sp>
        </p:grpSp>
        <p:grpSp>
          <p:nvGrpSpPr>
            <p:cNvPr id="26" name="淘宝店chenying0907出品 35"/>
            <p:cNvGrpSpPr/>
            <p:nvPr/>
          </p:nvGrpSpPr>
          <p:grpSpPr>
            <a:xfrm>
              <a:off x="4840662" y="3135411"/>
              <a:ext cx="2580462" cy="470440"/>
              <a:chOff x="4756064" y="2682769"/>
              <a:chExt cx="3111586" cy="567270"/>
            </a:xfrm>
            <a:solidFill>
              <a:srgbClr val="F04E3F"/>
            </a:solidFill>
          </p:grpSpPr>
          <p:sp>
            <p:nvSpPr>
              <p:cNvPr id="27" name="淘宝店chenying0907出品 30"/>
              <p:cNvSpPr/>
              <p:nvPr/>
            </p:nvSpPr>
            <p:spPr>
              <a:xfrm>
                <a:off x="4756064" y="2682769"/>
                <a:ext cx="3111586" cy="567270"/>
              </a:xfrm>
              <a:custGeom>
                <a:avLst/>
                <a:gdLst>
                  <a:gd name="connsiteX0" fmla="*/ 0 w 3111586"/>
                  <a:gd name="connsiteY0" fmla="*/ 0 h 567270"/>
                  <a:gd name="connsiteX1" fmla="*/ 2827951 w 3111586"/>
                  <a:gd name="connsiteY1" fmla="*/ 0 h 567270"/>
                  <a:gd name="connsiteX2" fmla="*/ 3111586 w 3111586"/>
                  <a:gd name="connsiteY2" fmla="*/ 283635 h 567270"/>
                  <a:gd name="connsiteX3" fmla="*/ 2827951 w 3111586"/>
                  <a:gd name="connsiteY3" fmla="*/ 567270 h 567270"/>
                  <a:gd name="connsiteX4" fmla="*/ 216299 w 3111586"/>
                  <a:gd name="connsiteY4" fmla="*/ 567270 h 567270"/>
                  <a:gd name="connsiteX5" fmla="*/ 176658 w 3111586"/>
                  <a:gd name="connsiteY5" fmla="*/ 413101 h 567270"/>
                  <a:gd name="connsiteX6" fmla="*/ 7068 w 3111586"/>
                  <a:gd name="connsiteY6" fmla="*/ 11634 h 567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1586" h="567270">
                    <a:moveTo>
                      <a:pt x="0" y="0"/>
                    </a:moveTo>
                    <a:lnTo>
                      <a:pt x="2827951" y="0"/>
                    </a:lnTo>
                    <a:lnTo>
                      <a:pt x="3111586" y="283635"/>
                    </a:lnTo>
                    <a:lnTo>
                      <a:pt x="2827951" y="567270"/>
                    </a:lnTo>
                    <a:lnTo>
                      <a:pt x="216299" y="567270"/>
                    </a:lnTo>
                    <a:lnTo>
                      <a:pt x="176658" y="413101"/>
                    </a:lnTo>
                    <a:cubicBezTo>
                      <a:pt x="133041" y="272869"/>
                      <a:pt x="76011" y="138546"/>
                      <a:pt x="7068" y="11634"/>
                    </a:cubicBezTo>
                    <a:close/>
                  </a:path>
                </a:pathLst>
              </a:custGeom>
              <a:solidFill>
                <a:srgbClr val="004C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TextBox 30"/>
              <p:cNvSpPr txBox="1"/>
              <p:nvPr/>
            </p:nvSpPr>
            <p:spPr>
              <a:xfrm>
                <a:off x="5085110" y="2786409"/>
                <a:ext cx="2366890" cy="32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400" b="1" dirty="0" err="1">
                    <a:solidFill>
                      <a:schemeClr val="bg1"/>
                    </a:solidFill>
                    <a:latin typeface="-apple-system"/>
                    <a:sym typeface="+mn-lt"/>
                  </a:rPr>
                  <a:t>numpy</a:t>
                </a:r>
                <a:endParaRPr lang="zh-CN" altLang="en-US" sz="2400" b="1" dirty="0">
                  <a:solidFill>
                    <a:schemeClr val="bg1"/>
                  </a:solidFill>
                  <a:latin typeface="-apple-system"/>
                  <a:sym typeface="+mn-lt"/>
                </a:endParaRPr>
              </a:p>
            </p:txBody>
          </p:sp>
        </p:grpSp>
        <p:grpSp>
          <p:nvGrpSpPr>
            <p:cNvPr id="29" name="淘宝店chenying0907出品 36"/>
            <p:cNvGrpSpPr/>
            <p:nvPr/>
          </p:nvGrpSpPr>
          <p:grpSpPr>
            <a:xfrm>
              <a:off x="5043936" y="3731913"/>
              <a:ext cx="2366982" cy="470440"/>
              <a:chOff x="5013486" y="3478106"/>
              <a:chExt cx="2854165" cy="567270"/>
            </a:xfrm>
            <a:solidFill>
              <a:srgbClr val="018989"/>
            </a:solidFill>
          </p:grpSpPr>
          <p:sp>
            <p:nvSpPr>
              <p:cNvPr id="30" name="淘宝店chenying0907出品 31"/>
              <p:cNvSpPr/>
              <p:nvPr/>
            </p:nvSpPr>
            <p:spPr>
              <a:xfrm>
                <a:off x="5013486" y="3478106"/>
                <a:ext cx="2854165" cy="567270"/>
              </a:xfrm>
              <a:custGeom>
                <a:avLst/>
                <a:gdLst>
                  <a:gd name="connsiteX0" fmla="*/ 0 w 2854165"/>
                  <a:gd name="connsiteY0" fmla="*/ 0 h 567270"/>
                  <a:gd name="connsiteX1" fmla="*/ 2570530 w 2854165"/>
                  <a:gd name="connsiteY1" fmla="*/ 0 h 567270"/>
                  <a:gd name="connsiteX2" fmla="*/ 2854165 w 2854165"/>
                  <a:gd name="connsiteY2" fmla="*/ 283635 h 567270"/>
                  <a:gd name="connsiteX3" fmla="*/ 2570530 w 2854165"/>
                  <a:gd name="connsiteY3" fmla="*/ 567270 h 567270"/>
                  <a:gd name="connsiteX4" fmla="*/ 0 w 2854165"/>
                  <a:gd name="connsiteY4" fmla="*/ 567270 h 567270"/>
                  <a:gd name="connsiteX5" fmla="*/ 8346 w 2854165"/>
                  <a:gd name="connsiteY5" fmla="*/ 512582 h 567270"/>
                  <a:gd name="connsiteX6" fmla="*/ 19907 w 2854165"/>
                  <a:gd name="connsiteY6" fmla="*/ 283636 h 567270"/>
                  <a:gd name="connsiteX7" fmla="*/ 8346 w 2854165"/>
                  <a:gd name="connsiteY7" fmla="*/ 54690 h 567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4165" h="567270">
                    <a:moveTo>
                      <a:pt x="0" y="0"/>
                    </a:moveTo>
                    <a:lnTo>
                      <a:pt x="2570530" y="0"/>
                    </a:lnTo>
                    <a:lnTo>
                      <a:pt x="2854165" y="283635"/>
                    </a:lnTo>
                    <a:lnTo>
                      <a:pt x="2570530" y="567270"/>
                    </a:lnTo>
                    <a:lnTo>
                      <a:pt x="0" y="567270"/>
                    </a:lnTo>
                    <a:lnTo>
                      <a:pt x="8346" y="512582"/>
                    </a:lnTo>
                    <a:cubicBezTo>
                      <a:pt x="15991" y="437306"/>
                      <a:pt x="19907" y="360929"/>
                      <a:pt x="19907" y="283636"/>
                    </a:cubicBezTo>
                    <a:cubicBezTo>
                      <a:pt x="19907" y="206344"/>
                      <a:pt x="15991" y="129966"/>
                      <a:pt x="8346" y="54690"/>
                    </a:cubicBezTo>
                    <a:close/>
                  </a:path>
                </a:pathLst>
              </a:custGeom>
              <a:solidFill>
                <a:srgbClr val="004C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60052" y="3581748"/>
                <a:ext cx="2304256" cy="32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400" b="1" i="0" dirty="0">
                    <a:solidFill>
                      <a:schemeClr val="bg1"/>
                    </a:solidFill>
                    <a:effectLst/>
                    <a:latin typeface="-apple-system"/>
                  </a:rPr>
                  <a:t>Pandas</a:t>
                </a:r>
                <a:endParaRPr lang="zh-CN" altLang="en-US" sz="2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淘宝店chenying0907出品 37"/>
            <p:cNvGrpSpPr/>
            <p:nvPr/>
          </p:nvGrpSpPr>
          <p:grpSpPr>
            <a:xfrm>
              <a:off x="4840664" y="4328416"/>
              <a:ext cx="2580460" cy="470440"/>
              <a:chOff x="4756066" y="4273443"/>
              <a:chExt cx="3111584" cy="567270"/>
            </a:xfrm>
            <a:solidFill>
              <a:srgbClr val="F04E3F"/>
            </a:solidFill>
          </p:grpSpPr>
          <p:sp>
            <p:nvSpPr>
              <p:cNvPr id="33" name="淘宝店chenying0907出品 32"/>
              <p:cNvSpPr/>
              <p:nvPr/>
            </p:nvSpPr>
            <p:spPr>
              <a:xfrm>
                <a:off x="4756066" y="4273443"/>
                <a:ext cx="3111584" cy="567270"/>
              </a:xfrm>
              <a:custGeom>
                <a:avLst/>
                <a:gdLst>
                  <a:gd name="connsiteX0" fmla="*/ 216297 w 3111584"/>
                  <a:gd name="connsiteY0" fmla="*/ 0 h 567270"/>
                  <a:gd name="connsiteX1" fmla="*/ 2827949 w 3111584"/>
                  <a:gd name="connsiteY1" fmla="*/ 0 h 567270"/>
                  <a:gd name="connsiteX2" fmla="*/ 3111584 w 3111584"/>
                  <a:gd name="connsiteY2" fmla="*/ 283635 h 567270"/>
                  <a:gd name="connsiteX3" fmla="*/ 2827949 w 3111584"/>
                  <a:gd name="connsiteY3" fmla="*/ 567270 h 567270"/>
                  <a:gd name="connsiteX4" fmla="*/ 0 w 3111584"/>
                  <a:gd name="connsiteY4" fmla="*/ 567270 h 567270"/>
                  <a:gd name="connsiteX5" fmla="*/ 7066 w 3111584"/>
                  <a:gd name="connsiteY5" fmla="*/ 555638 h 567270"/>
                  <a:gd name="connsiteX6" fmla="*/ 176656 w 3111584"/>
                  <a:gd name="connsiteY6" fmla="*/ 154171 h 567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11584" h="567270">
                    <a:moveTo>
                      <a:pt x="216297" y="0"/>
                    </a:moveTo>
                    <a:lnTo>
                      <a:pt x="2827949" y="0"/>
                    </a:lnTo>
                    <a:lnTo>
                      <a:pt x="3111584" y="283635"/>
                    </a:lnTo>
                    <a:lnTo>
                      <a:pt x="2827949" y="567270"/>
                    </a:lnTo>
                    <a:lnTo>
                      <a:pt x="0" y="567270"/>
                    </a:lnTo>
                    <a:lnTo>
                      <a:pt x="7066" y="555638"/>
                    </a:lnTo>
                    <a:cubicBezTo>
                      <a:pt x="76009" y="428726"/>
                      <a:pt x="133039" y="294403"/>
                      <a:pt x="176656" y="154171"/>
                    </a:cubicBezTo>
                    <a:close/>
                  </a:path>
                </a:pathLst>
              </a:custGeom>
              <a:solidFill>
                <a:srgbClr val="004C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TextBox 30"/>
              <p:cNvSpPr txBox="1"/>
              <p:nvPr/>
            </p:nvSpPr>
            <p:spPr>
              <a:xfrm>
                <a:off x="5085109" y="4389438"/>
                <a:ext cx="2366890" cy="32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400" b="1" i="0" dirty="0">
                    <a:solidFill>
                      <a:schemeClr val="bg1"/>
                    </a:solidFill>
                    <a:effectLst/>
                    <a:latin typeface="-apple-system"/>
                  </a:rPr>
                  <a:t>SciPy</a:t>
                </a:r>
                <a:endParaRPr lang="zh-CN" altLang="en-US" sz="2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淘宝店chenying0907出品 38"/>
            <p:cNvGrpSpPr/>
            <p:nvPr/>
          </p:nvGrpSpPr>
          <p:grpSpPr>
            <a:xfrm>
              <a:off x="4257296" y="4924920"/>
              <a:ext cx="3193124" cy="470440"/>
              <a:chOff x="4017302" y="5068782"/>
              <a:chExt cx="3850349" cy="567270"/>
            </a:xfrm>
            <a:solidFill>
              <a:srgbClr val="018989"/>
            </a:solidFill>
          </p:grpSpPr>
          <p:sp>
            <p:nvSpPr>
              <p:cNvPr id="36" name="淘宝店chenying0907出品 33"/>
              <p:cNvSpPr/>
              <p:nvPr/>
            </p:nvSpPr>
            <p:spPr>
              <a:xfrm>
                <a:off x="4017302" y="5068782"/>
                <a:ext cx="3850349" cy="567270"/>
              </a:xfrm>
              <a:custGeom>
                <a:avLst/>
                <a:gdLst>
                  <a:gd name="connsiteX0" fmla="*/ 592483 w 3850349"/>
                  <a:gd name="connsiteY0" fmla="*/ 0 h 567270"/>
                  <a:gd name="connsiteX1" fmla="*/ 3566714 w 3850349"/>
                  <a:gd name="connsiteY1" fmla="*/ 0 h 567270"/>
                  <a:gd name="connsiteX2" fmla="*/ 3850349 w 3850349"/>
                  <a:gd name="connsiteY2" fmla="*/ 283635 h 567270"/>
                  <a:gd name="connsiteX3" fmla="*/ 3566714 w 3850349"/>
                  <a:gd name="connsiteY3" fmla="*/ 567270 h 567270"/>
                  <a:gd name="connsiteX4" fmla="*/ 0 w 3850349"/>
                  <a:gd name="connsiteY4" fmla="*/ 567270 h 567270"/>
                  <a:gd name="connsiteX5" fmla="*/ 28846 w 3850349"/>
                  <a:gd name="connsiteY5" fmla="*/ 549746 h 567270"/>
                  <a:gd name="connsiteX6" fmla="*/ 504765 w 3850349"/>
                  <a:gd name="connsiteY6" fmla="*/ 117304 h 567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0349" h="567270">
                    <a:moveTo>
                      <a:pt x="592483" y="0"/>
                    </a:moveTo>
                    <a:lnTo>
                      <a:pt x="3566714" y="0"/>
                    </a:lnTo>
                    <a:lnTo>
                      <a:pt x="3850349" y="283635"/>
                    </a:lnTo>
                    <a:lnTo>
                      <a:pt x="3566714" y="567270"/>
                    </a:lnTo>
                    <a:lnTo>
                      <a:pt x="0" y="567270"/>
                    </a:lnTo>
                    <a:lnTo>
                      <a:pt x="28846" y="549746"/>
                    </a:lnTo>
                    <a:cubicBezTo>
                      <a:pt x="207536" y="429025"/>
                      <a:pt x="367864" y="283190"/>
                      <a:pt x="504765" y="117304"/>
                    </a:cubicBezTo>
                    <a:close/>
                  </a:path>
                </a:pathLst>
              </a:custGeom>
              <a:solidFill>
                <a:srgbClr val="004C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7" name="TextBox 30"/>
              <p:cNvSpPr txBox="1"/>
              <p:nvPr/>
            </p:nvSpPr>
            <p:spPr>
              <a:xfrm>
                <a:off x="5049785" y="5148841"/>
                <a:ext cx="2366890" cy="323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CN" sz="2400" b="1" i="0" dirty="0" err="1">
                    <a:solidFill>
                      <a:schemeClr val="bg1"/>
                    </a:solidFill>
                    <a:effectLst/>
                    <a:latin typeface="-apple-system"/>
                  </a:rPr>
                  <a:t>Keras</a:t>
                </a:r>
                <a:endParaRPr lang="zh-CN" altLang="en-US" sz="21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8" name="TextBox 29"/>
            <p:cNvSpPr txBox="1"/>
            <p:nvPr/>
          </p:nvSpPr>
          <p:spPr>
            <a:xfrm>
              <a:off x="7575254" y="3291096"/>
              <a:ext cx="4604046" cy="3571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600" b="0" i="0" dirty="0">
                  <a:solidFill>
                    <a:srgbClr val="060607"/>
                  </a:solidFill>
                  <a:effectLst/>
                  <a:latin typeface="-apple-system"/>
                </a:rPr>
                <a:t>提供了多维数组和矩阵运算功能，是科学计算的基础库，广泛应用于计算机视觉中的数据处理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TextBox 29"/>
            <p:cNvSpPr txBox="1"/>
            <p:nvPr/>
          </p:nvSpPr>
          <p:spPr>
            <a:xfrm>
              <a:off x="7575254" y="3887599"/>
              <a:ext cx="4604046" cy="3571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600" b="0" i="0" dirty="0">
                  <a:solidFill>
                    <a:srgbClr val="060607"/>
                  </a:solidFill>
                  <a:effectLst/>
                  <a:latin typeface="-apple-system"/>
                </a:rPr>
                <a:t>数据处理和分析库，适用于处理计算机视觉任务中的结构化数据，如标签信息等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TextBox 29"/>
            <p:cNvSpPr txBox="1"/>
            <p:nvPr/>
          </p:nvSpPr>
          <p:spPr>
            <a:xfrm>
              <a:off x="7575254" y="4484102"/>
              <a:ext cx="4604046" cy="3571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600" b="0" i="0" dirty="0">
                  <a:solidFill>
                    <a:srgbClr val="060607"/>
                  </a:solidFill>
                  <a:effectLst/>
                  <a:latin typeface="-apple-system"/>
                </a:rPr>
                <a:t>科学计算库，包含图像滤波、傅里叶变换、形态学操作等功能，用于图像的预处理和分析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7575254" y="5080606"/>
              <a:ext cx="4604046" cy="3571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600" b="0" i="0" dirty="0">
                  <a:solidFill>
                    <a:srgbClr val="060607"/>
                  </a:solidFill>
                  <a:effectLst/>
                  <a:latin typeface="-apple-system"/>
                </a:rPr>
                <a:t>高层神经网络</a:t>
              </a:r>
              <a:r>
                <a:rPr lang="en-US" altLang="zh-CN" sz="1600" b="0" i="0" dirty="0">
                  <a:solidFill>
                    <a:srgbClr val="060607"/>
                  </a:solidFill>
                  <a:effectLst/>
                  <a:latin typeface="-apple-system"/>
                </a:rPr>
                <a:t>API</a:t>
              </a:r>
              <a:r>
                <a:rPr lang="zh-CN" altLang="en-US" sz="1600" b="0" i="0" dirty="0">
                  <a:solidFill>
                    <a:srgbClr val="060607"/>
                  </a:solidFill>
                  <a:effectLst/>
                  <a:latin typeface="-apple-system"/>
                </a:rPr>
                <a:t>，简洁高效，可与</a:t>
              </a:r>
              <a:r>
                <a:rPr lang="en-US" altLang="zh-CN" sz="1600" b="0" i="0" dirty="0">
                  <a:solidFill>
                    <a:srgbClr val="060607"/>
                  </a:solidFill>
                  <a:effectLst/>
                  <a:latin typeface="-apple-system"/>
                </a:rPr>
                <a:t>TensorFlow</a:t>
              </a:r>
              <a:r>
                <a:rPr lang="zh-CN" altLang="en-US" sz="1600" b="0" i="0" dirty="0">
                  <a:solidFill>
                    <a:srgbClr val="060607"/>
                  </a:solidFill>
                  <a:effectLst/>
                  <a:latin typeface="-apple-system"/>
                </a:rPr>
                <a:t>或</a:t>
              </a:r>
              <a:r>
                <a:rPr lang="en-US" altLang="zh-CN" sz="1600" b="0" i="0" dirty="0" err="1">
                  <a:solidFill>
                    <a:srgbClr val="060607"/>
                  </a:solidFill>
                  <a:effectLst/>
                  <a:latin typeface="-apple-system"/>
                </a:rPr>
                <a:t>PyTorch</a:t>
              </a:r>
              <a:r>
                <a:rPr lang="zh-CN" altLang="en-US" sz="1600" b="0" i="0" dirty="0">
                  <a:solidFill>
                    <a:srgbClr val="060607"/>
                  </a:solidFill>
                  <a:effectLst/>
                  <a:latin typeface="-apple-system"/>
                </a:rPr>
                <a:t>等后端结合使用，快速构建和训练模型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681904" y="1762129"/>
            <a:ext cx="4242417" cy="4242417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56" name="组合 55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6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6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5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66" name="组合 6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7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6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73" name="组合 72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7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7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84" name="WordArt 293"/>
          <p:cNvSpPr>
            <a:spLocks noChangeArrowheads="1" noChangeShapeType="1" noTextEdit="1"/>
          </p:cNvSpPr>
          <p:nvPr/>
        </p:nvSpPr>
        <p:spPr bwMode="auto">
          <a:xfrm>
            <a:off x="248159" y="2710472"/>
            <a:ext cx="1769031" cy="8758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 dirty="0">
                <a:solidFill>
                  <a:srgbClr val="004C95"/>
                </a:solidFill>
                <a:cs typeface="+mn-ea"/>
                <a:sym typeface="+mn-lt"/>
              </a:rPr>
              <a:t>目录</a:t>
            </a:r>
            <a:endParaRPr lang="en-US" altLang="zh-CN" sz="1400" kern="10" dirty="0">
              <a:solidFill>
                <a:srgbClr val="004C95"/>
              </a:solidFill>
              <a:cs typeface="+mn-ea"/>
              <a:sym typeface="+mn-lt"/>
            </a:endParaRPr>
          </a:p>
          <a:p>
            <a:pPr algn="ctr"/>
            <a:r>
              <a:rPr lang="en-US" altLang="zh-CN" sz="900" kern="10" dirty="0">
                <a:solidFill>
                  <a:srgbClr val="004C95"/>
                </a:solidFill>
                <a:cs typeface="+mn-ea"/>
                <a:sym typeface="+mn-lt"/>
              </a:rPr>
              <a:t>DIRECTORY</a:t>
            </a:r>
            <a:endParaRPr lang="zh-CN" altLang="en-US" sz="900" kern="10" dirty="0">
              <a:solidFill>
                <a:srgbClr val="004C95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67089" y="1674661"/>
            <a:ext cx="7471475" cy="3671945"/>
            <a:chOff x="5373398" y="1788828"/>
            <a:chExt cx="6783602" cy="2450234"/>
          </a:xfrm>
        </p:grpSpPr>
        <p:sp>
          <p:nvSpPr>
            <p:cNvPr id="29" name="TextBox 46"/>
            <p:cNvSpPr txBox="1"/>
            <p:nvPr/>
          </p:nvSpPr>
          <p:spPr>
            <a:xfrm>
              <a:off x="6133304" y="1858270"/>
              <a:ext cx="5032690" cy="554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环境配置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Pycharm+Anaconda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47"/>
            <p:cNvSpPr txBox="1"/>
            <p:nvPr/>
          </p:nvSpPr>
          <p:spPr>
            <a:xfrm>
              <a:off x="6114254" y="2779914"/>
              <a:ext cx="6011738" cy="739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库文件的配置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：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——</a:t>
              </a: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Pytorch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OpenCV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PYQT5</a:t>
              </a:r>
              <a:r>
                <a:rPr lang="zh-CN" altLang="en-US" dirty="0">
                  <a:solidFill>
                    <a:schemeClr val="bg1"/>
                  </a:solidFill>
                  <a:cs typeface="+mn-ea"/>
                  <a:sym typeface="+mn-lt"/>
                </a:rPr>
                <a:t>、其他依赖库</a:t>
              </a:r>
            </a:p>
            <a:p>
              <a:pPr lvl="0"/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48"/>
            <p:cNvSpPr txBox="1"/>
            <p:nvPr/>
          </p:nvSpPr>
          <p:spPr>
            <a:xfrm>
              <a:off x="6145263" y="3707955"/>
              <a:ext cx="60117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2400" b="1" dirty="0">
                  <a:solidFill>
                    <a:schemeClr val="bg1"/>
                  </a:solidFill>
                  <a:cs typeface="+mn-ea"/>
                  <a:sym typeface="+mn-lt"/>
                </a:rPr>
                <a:t>IDE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功能熟悉学习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373398" y="1788828"/>
              <a:ext cx="624684" cy="600549"/>
              <a:chOff x="2215144" y="982844"/>
              <a:chExt cx="1120898" cy="842780"/>
            </a:xfrm>
            <a:solidFill>
              <a:schemeClr val="bg1">
                <a:alpha val="12000"/>
              </a:schemeClr>
            </a:solidFill>
          </p:grpSpPr>
          <p:sp>
            <p:nvSpPr>
              <p:cNvPr id="34" name="平行四边形 33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文本框 9"/>
              <p:cNvSpPr txBox="1"/>
              <p:nvPr/>
            </p:nvSpPr>
            <p:spPr>
              <a:xfrm>
                <a:off x="2245058" y="1046848"/>
                <a:ext cx="1066799" cy="73426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373398" y="3638513"/>
              <a:ext cx="624684" cy="600549"/>
              <a:chOff x="2215144" y="982844"/>
              <a:chExt cx="1120898" cy="842780"/>
            </a:xfrm>
            <a:solidFill>
              <a:schemeClr val="bg1">
                <a:alpha val="12000"/>
              </a:schemeClr>
            </a:solidFill>
          </p:grpSpPr>
          <p:sp>
            <p:nvSpPr>
              <p:cNvPr id="37" name="平行四边形 36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文本框 9"/>
              <p:cNvSpPr txBox="1"/>
              <p:nvPr/>
            </p:nvSpPr>
            <p:spPr>
              <a:xfrm>
                <a:off x="2245058" y="1046848"/>
                <a:ext cx="1066799" cy="73426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5373398" y="2710472"/>
              <a:ext cx="624684" cy="600549"/>
              <a:chOff x="2215144" y="982844"/>
              <a:chExt cx="1120898" cy="842780"/>
            </a:xfrm>
            <a:solidFill>
              <a:schemeClr val="bg1">
                <a:alpha val="12000"/>
              </a:schemeClr>
            </a:solidFill>
          </p:grpSpPr>
          <p:sp>
            <p:nvSpPr>
              <p:cNvPr id="40" name="平行四边形 39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文本框 9"/>
              <p:cNvSpPr txBox="1"/>
              <p:nvPr/>
            </p:nvSpPr>
            <p:spPr>
              <a:xfrm>
                <a:off x="2245058" y="1046848"/>
                <a:ext cx="1066799" cy="73426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395755" cy="1015663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2.4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4876836" y="2083366"/>
            <a:ext cx="5616460" cy="2850345"/>
            <a:chOff x="5159245" y="2700409"/>
            <a:chExt cx="5616460" cy="2850345"/>
          </a:xfrm>
        </p:grpSpPr>
        <p:sp>
          <p:nvSpPr>
            <p:cNvPr id="266" name="矩形 265"/>
            <p:cNvSpPr/>
            <p:nvPr/>
          </p:nvSpPr>
          <p:spPr>
            <a:xfrm>
              <a:off x="5159245" y="2700409"/>
              <a:ext cx="220445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PYQT5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5197345" y="3569506"/>
              <a:ext cx="5578360" cy="1981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PyQt5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-apple-system"/>
                </a:rPr>
                <a:t>是一个功能强大的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Python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-apple-system"/>
                </a:rPr>
                <a:t>库，用于创建图形用户界面（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GUI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-apple-system"/>
                </a:rPr>
                <a:t>）应用程序。它基于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Qt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-apple-system"/>
                </a:rPr>
                <a:t>框架，支持跨平台运行。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PyQt5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-apple-system"/>
                </a:rPr>
                <a:t>提供了丰富的控件、布局和功能模块，如窗口部件、信号与槽机制、绘图和绘画系统等，使开发者能够构建出复杂且美观的桌面应用。同时，它还支持与</a:t>
              </a:r>
              <a:r>
                <a:rPr lang="en-US" altLang="zh-CN" sz="1600" b="0" i="0" dirty="0">
                  <a:solidFill>
                    <a:schemeClr val="bg1"/>
                  </a:solidFill>
                  <a:effectLst/>
                  <a:latin typeface="-apple-system"/>
                </a:rPr>
                <a:t>Python</a:t>
              </a:r>
              <a:r>
                <a:rPr lang="zh-CN" altLang="en-US" sz="1600" b="0" i="0" dirty="0">
                  <a:solidFill>
                    <a:schemeClr val="bg1"/>
                  </a:solidFill>
                  <a:effectLst/>
                  <a:latin typeface="-apple-system"/>
                </a:rPr>
                <a:t>的科学计算和数据处理库集成，适用于开发各种领域的桌面应用程序。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76435"/>
            <a:ext cx="7373644" cy="636073"/>
            <a:chOff x="3132492" y="616654"/>
            <a:chExt cx="7341875" cy="636073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90938" y="616654"/>
              <a:ext cx="15804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4C95"/>
                  </a:solidFill>
                  <a:cs typeface="+mn-ea"/>
                  <a:sym typeface="+mn-lt"/>
                </a:rPr>
                <a:t>Pyqt5</a:t>
              </a:r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简介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8" y="1702862"/>
            <a:ext cx="4919293" cy="158065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215" y="1957290"/>
            <a:ext cx="5593824" cy="372835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68" y="3507032"/>
            <a:ext cx="5428677" cy="29379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074056" cy="1015663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4466590" y="2733040"/>
            <a:ext cx="5309870" cy="87566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kumimoji="1"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IDE</a:t>
            </a:r>
            <a:r>
              <a:rPr kumimoji="1"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功能熟悉学习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36124" y="414623"/>
            <a:ext cx="7560945" cy="697885"/>
            <a:chOff x="3039549" y="554842"/>
            <a:chExt cx="7528369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3039549" y="554842"/>
              <a:ext cx="752836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代码补全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54"/>
          <p:cNvGrpSpPr/>
          <p:nvPr/>
        </p:nvGrpSpPr>
        <p:grpSpPr>
          <a:xfrm>
            <a:off x="1877060" y="5384800"/>
            <a:ext cx="8425815" cy="631860"/>
            <a:chOff x="0" y="0"/>
            <a:chExt cx="2223504" cy="965726"/>
          </a:xfrm>
        </p:grpSpPr>
        <p:sp>
          <p:nvSpPr>
            <p:cNvPr id="23" name="矩形 55"/>
            <p:cNvSpPr/>
            <p:nvPr/>
          </p:nvSpPr>
          <p:spPr>
            <a:xfrm>
              <a:off x="96880" y="0"/>
              <a:ext cx="2126624" cy="70717"/>
            </a:xfrm>
            <a:prstGeom prst="rect">
              <a:avLst/>
            </a:prstGeom>
            <a:solidFill>
              <a:srgbClr val="004C95"/>
            </a:solidFill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20000"/>
                </a:lnSpc>
                <a:buNone/>
              </a:pPr>
              <a:endPara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6"/>
            <p:cNvSpPr/>
            <p:nvPr/>
          </p:nvSpPr>
          <p:spPr>
            <a:xfrm>
              <a:off x="0" y="149514"/>
              <a:ext cx="2198213" cy="81621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1" hangingPunct="1">
                <a:lnSpc>
                  <a:spcPct val="120000"/>
                </a:lnSpc>
                <a:buNone/>
              </a:pP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基本补全：键入内容时，</a:t>
              </a:r>
              <a:r>
                <a:rPr lang="en-US" altLang="zh-CN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Pycharm</a:t>
              </a: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会提供代码补全建议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710" y="1343660"/>
            <a:ext cx="7645400" cy="38773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36124" y="414623"/>
            <a:ext cx="7560945" cy="697885"/>
            <a:chOff x="3039549" y="554842"/>
            <a:chExt cx="7528369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3039549" y="554842"/>
              <a:ext cx="752836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代码补全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54"/>
          <p:cNvGrpSpPr/>
          <p:nvPr/>
        </p:nvGrpSpPr>
        <p:grpSpPr>
          <a:xfrm>
            <a:off x="1877060" y="5155565"/>
            <a:ext cx="8425815" cy="1533087"/>
            <a:chOff x="0" y="0"/>
            <a:chExt cx="2223504" cy="2035828"/>
          </a:xfrm>
        </p:grpSpPr>
        <p:sp>
          <p:nvSpPr>
            <p:cNvPr id="23" name="矩形 55"/>
            <p:cNvSpPr/>
            <p:nvPr/>
          </p:nvSpPr>
          <p:spPr>
            <a:xfrm>
              <a:off x="96880" y="0"/>
              <a:ext cx="2126624" cy="70717"/>
            </a:xfrm>
            <a:prstGeom prst="rect">
              <a:avLst/>
            </a:prstGeom>
            <a:solidFill>
              <a:srgbClr val="004C95"/>
            </a:solidFill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20000"/>
                </a:lnSpc>
                <a:buNone/>
              </a:pPr>
              <a:endPara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6"/>
            <p:cNvSpPr/>
            <p:nvPr/>
          </p:nvSpPr>
          <p:spPr>
            <a:xfrm>
              <a:off x="0" y="149514"/>
              <a:ext cx="2198213" cy="1886314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1" hangingPunct="1">
                <a:lnSpc>
                  <a:spcPct val="120000"/>
                </a:lnSpc>
                <a:buNone/>
              </a:pP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后缀补全：根据添加的后缀、表达式的类型及其上下文，将已键入的表达式转换为另一种表达式。例如上述后缀选择</a:t>
              </a:r>
              <a:r>
                <a:rPr lang="en-US" altLang="zh-CN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ifnn</a:t>
              </a: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后替换为</a:t>
              </a:r>
              <a:r>
                <a:rPr lang="en-US" altLang="zh-CN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is not null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10" y="1304290"/>
            <a:ext cx="7849870" cy="37020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36124" y="414623"/>
            <a:ext cx="7560945" cy="697885"/>
            <a:chOff x="3039549" y="554842"/>
            <a:chExt cx="7528369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3039549" y="554842"/>
              <a:ext cx="752836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代码辅助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54"/>
          <p:cNvGrpSpPr/>
          <p:nvPr/>
        </p:nvGrpSpPr>
        <p:grpSpPr>
          <a:xfrm>
            <a:off x="2243456" y="5384800"/>
            <a:ext cx="8059419" cy="1075055"/>
            <a:chOff x="96689" y="0"/>
            <a:chExt cx="2126815" cy="1643099"/>
          </a:xfrm>
        </p:grpSpPr>
        <p:sp>
          <p:nvSpPr>
            <p:cNvPr id="23" name="矩形 55"/>
            <p:cNvSpPr/>
            <p:nvPr/>
          </p:nvSpPr>
          <p:spPr>
            <a:xfrm>
              <a:off x="96880" y="0"/>
              <a:ext cx="2126624" cy="70717"/>
            </a:xfrm>
            <a:prstGeom prst="rect">
              <a:avLst/>
            </a:prstGeom>
            <a:solidFill>
              <a:srgbClr val="004C95"/>
            </a:solidFill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20000"/>
                </a:lnSpc>
                <a:buNone/>
              </a:pPr>
              <a:endPara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6"/>
            <p:cNvSpPr/>
            <p:nvPr/>
          </p:nvSpPr>
          <p:spPr>
            <a:xfrm>
              <a:off x="96689" y="149461"/>
              <a:ext cx="2126815" cy="14936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eaLnBrk="1" hangingPunct="1">
                <a:lnSpc>
                  <a:spcPct val="120000"/>
                </a:lnSpc>
                <a:buNone/>
              </a:pP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还原移除的代码：使用</a:t>
              </a:r>
              <a:r>
                <a:rPr lang="en-US" altLang="zh-CN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“</a:t>
              </a: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本地历史记录</a:t>
              </a:r>
              <a:r>
                <a:rPr lang="en-US" altLang="zh-CN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”</a:t>
              </a: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中当前文件的已保存修订列表，还原代码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10" y="1217295"/>
            <a:ext cx="7355840" cy="4095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36124" y="414623"/>
            <a:ext cx="7560945" cy="697885"/>
            <a:chOff x="3039549" y="554842"/>
            <a:chExt cx="7528369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3039549" y="554842"/>
              <a:ext cx="752836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代码辅助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54"/>
          <p:cNvGrpSpPr/>
          <p:nvPr/>
        </p:nvGrpSpPr>
        <p:grpSpPr>
          <a:xfrm>
            <a:off x="1877060" y="5384800"/>
            <a:ext cx="8425815" cy="1075090"/>
            <a:chOff x="0" y="0"/>
            <a:chExt cx="2223504" cy="1643152"/>
          </a:xfrm>
        </p:grpSpPr>
        <p:sp>
          <p:nvSpPr>
            <p:cNvPr id="23" name="矩形 55"/>
            <p:cNvSpPr/>
            <p:nvPr/>
          </p:nvSpPr>
          <p:spPr>
            <a:xfrm>
              <a:off x="96880" y="0"/>
              <a:ext cx="2126624" cy="70717"/>
            </a:xfrm>
            <a:prstGeom prst="rect">
              <a:avLst/>
            </a:prstGeom>
            <a:solidFill>
              <a:srgbClr val="004C95"/>
            </a:solidFill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20000"/>
                </a:lnSpc>
                <a:buNone/>
              </a:pPr>
              <a:endPara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6"/>
            <p:cNvSpPr/>
            <p:nvPr/>
          </p:nvSpPr>
          <p:spPr>
            <a:xfrm>
              <a:off x="0" y="149514"/>
              <a:ext cx="2198213" cy="14936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1" hangingPunct="1">
                <a:lnSpc>
                  <a:spcPct val="120000"/>
                </a:lnSpc>
                <a:buNone/>
              </a:pP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形参信息：在编辑器中输入左括号或从建议列表中选择方法后，按</a:t>
              </a:r>
              <a:r>
                <a:rPr lang="en-US" altLang="zh-CN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Ctrl+P</a:t>
              </a: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可以查看方法签名。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55" y="1855470"/>
            <a:ext cx="8743950" cy="25901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36124" y="414623"/>
            <a:ext cx="7560945" cy="697885"/>
            <a:chOff x="3039549" y="554842"/>
            <a:chExt cx="7528369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3039549" y="554842"/>
              <a:ext cx="752836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代码辅助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54"/>
          <p:cNvGrpSpPr/>
          <p:nvPr/>
        </p:nvGrpSpPr>
        <p:grpSpPr>
          <a:xfrm>
            <a:off x="1877060" y="5384800"/>
            <a:ext cx="8425815" cy="1075090"/>
            <a:chOff x="0" y="0"/>
            <a:chExt cx="2223504" cy="1643152"/>
          </a:xfrm>
        </p:grpSpPr>
        <p:sp>
          <p:nvSpPr>
            <p:cNvPr id="23" name="矩形 55"/>
            <p:cNvSpPr/>
            <p:nvPr/>
          </p:nvSpPr>
          <p:spPr>
            <a:xfrm>
              <a:off x="96880" y="0"/>
              <a:ext cx="2126624" cy="70717"/>
            </a:xfrm>
            <a:prstGeom prst="rect">
              <a:avLst/>
            </a:prstGeom>
            <a:solidFill>
              <a:srgbClr val="004C95"/>
            </a:solidFill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20000"/>
                </a:lnSpc>
                <a:buNone/>
              </a:pPr>
              <a:endPara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6"/>
            <p:cNvSpPr/>
            <p:nvPr/>
          </p:nvSpPr>
          <p:spPr>
            <a:xfrm>
              <a:off x="0" y="149514"/>
              <a:ext cx="2198213" cy="149363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1" hangingPunct="1">
                <a:lnSpc>
                  <a:spcPct val="120000"/>
                </a:lnSpc>
                <a:buNone/>
              </a:pP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快速弹出窗口：按</a:t>
              </a:r>
              <a:r>
                <a:rPr lang="en-US" altLang="zh-CN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Ctrl+Shift+I</a:t>
              </a: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可查看文本光标处符号的定义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5" y="1322070"/>
            <a:ext cx="4830445" cy="34042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36124" y="414623"/>
            <a:ext cx="7560945" cy="697885"/>
            <a:chOff x="3039549" y="554842"/>
            <a:chExt cx="7528369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3039549" y="554842"/>
              <a:ext cx="752836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导航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54"/>
          <p:cNvGrpSpPr/>
          <p:nvPr/>
        </p:nvGrpSpPr>
        <p:grpSpPr>
          <a:xfrm>
            <a:off x="1877060" y="5384800"/>
            <a:ext cx="8425815" cy="631860"/>
            <a:chOff x="0" y="0"/>
            <a:chExt cx="2223504" cy="965725"/>
          </a:xfrm>
        </p:grpSpPr>
        <p:sp>
          <p:nvSpPr>
            <p:cNvPr id="23" name="矩形 55"/>
            <p:cNvSpPr/>
            <p:nvPr/>
          </p:nvSpPr>
          <p:spPr>
            <a:xfrm>
              <a:off x="96880" y="0"/>
              <a:ext cx="2126624" cy="70717"/>
            </a:xfrm>
            <a:prstGeom prst="rect">
              <a:avLst/>
            </a:prstGeom>
            <a:solidFill>
              <a:srgbClr val="004C95"/>
            </a:solidFill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20000"/>
                </a:lnSpc>
                <a:buNone/>
              </a:pPr>
              <a:endPara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6"/>
            <p:cNvSpPr/>
            <p:nvPr/>
          </p:nvSpPr>
          <p:spPr>
            <a:xfrm>
              <a:off x="0" y="149514"/>
              <a:ext cx="2198213" cy="81621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1" hangingPunct="1">
                <a:lnSpc>
                  <a:spcPct val="120000"/>
                </a:lnSpc>
                <a:buNone/>
              </a:pP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查找替换：按</a:t>
              </a:r>
              <a:r>
                <a:rPr lang="en-US" altLang="zh-CN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Ctrl+Shift+F</a:t>
              </a:r>
              <a:r>
                <a:rPr lang="zh-CN" altLang="en-US" sz="2400" b="1" dirty="0">
                  <a:solidFill>
                    <a:schemeClr val="tx1"/>
                  </a:solidFill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查找、</a:t>
              </a:r>
              <a:r>
                <a:rPr lang="en-US" altLang="zh-CN" sz="2400" b="1" dirty="0"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Ctrl+Shift+R</a:t>
              </a:r>
              <a:r>
                <a:rPr lang="zh-CN" altLang="en-US" sz="2400" b="1" dirty="0">
                  <a:latin typeface="仿宋" panose="02010609060101010101" charset="-122"/>
                  <a:ea typeface="仿宋" panose="02010609060101010101" charset="-122"/>
                  <a:cs typeface="+mn-ea"/>
                  <a:sym typeface="+mn-lt"/>
                </a:rPr>
                <a:t>替换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b="38486"/>
          <a:stretch>
            <a:fillRect/>
          </a:stretch>
        </p:blipFill>
        <p:spPr>
          <a:xfrm>
            <a:off x="2142490" y="1189355"/>
            <a:ext cx="7915275" cy="39897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/>
          <a:srcRect t="-5056"/>
          <a:stretch>
            <a:fillRect/>
          </a:stretch>
        </p:blipFill>
        <p:spPr>
          <a:xfrm>
            <a:off x="-1" y="-346841"/>
            <a:ext cx="12190413" cy="72064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312836"/>
            <a:ext cx="12190413" cy="291682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98305" y="2986416"/>
            <a:ext cx="5393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600" dirty="0"/>
              <a:t>谢谢观看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074056" cy="1015663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4943929" y="2555248"/>
            <a:ext cx="5616460" cy="1284082"/>
            <a:chOff x="5159245" y="2700409"/>
            <a:chExt cx="5616460" cy="1284082"/>
          </a:xfrm>
        </p:grpSpPr>
        <p:sp>
          <p:nvSpPr>
            <p:cNvPr id="266" name="矩形 265"/>
            <p:cNvSpPr/>
            <p:nvPr/>
          </p:nvSpPr>
          <p:spPr>
            <a:xfrm>
              <a:off x="5159245" y="2700409"/>
              <a:ext cx="264687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环境配置</a:t>
              </a:r>
            </a:p>
          </p:txBody>
        </p:sp>
        <p:sp>
          <p:nvSpPr>
            <p:cNvPr id="267" name="矩形 266"/>
            <p:cNvSpPr/>
            <p:nvPr/>
          </p:nvSpPr>
          <p:spPr>
            <a:xfrm>
              <a:off x="5197345" y="3569506"/>
              <a:ext cx="5578360" cy="414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err="1">
                  <a:solidFill>
                    <a:schemeClr val="bg1"/>
                  </a:solidFill>
                  <a:cs typeface="+mn-ea"/>
                  <a:sym typeface="+mn-lt"/>
                </a:rPr>
                <a:t>Pycharm+Anaconda</a:t>
              </a: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200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err="1">
                  <a:solidFill>
                    <a:srgbClr val="004C95"/>
                  </a:solidFill>
                  <a:cs typeface="+mn-ea"/>
                  <a:sym typeface="+mn-lt"/>
                </a:rPr>
                <a:t>Pycharm</a:t>
              </a:r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安装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3" name="TextBox 94"/>
          <p:cNvSpPr txBox="1"/>
          <p:nvPr/>
        </p:nvSpPr>
        <p:spPr>
          <a:xfrm>
            <a:off x="8570696" y="2697808"/>
            <a:ext cx="2814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-10" dirty="0">
                <a:cs typeface="+mn-ea"/>
                <a:sym typeface="+mn-lt"/>
              </a:rPr>
              <a:t>选择合适的版本下载安装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78" y="1893363"/>
            <a:ext cx="7018166" cy="3766041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2331138" y="1250491"/>
            <a:ext cx="1084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Other Versions - PyCharm (jetbrains.com)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217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4C95"/>
                  </a:solidFill>
                  <a:cs typeface="+mn-ea"/>
                  <a:sym typeface="+mn-lt"/>
                </a:rPr>
                <a:t>Anaconda</a:t>
              </a:r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安装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20" y="1322358"/>
            <a:ext cx="6895633" cy="338529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421" y="5086761"/>
            <a:ext cx="5763429" cy="1124107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8057627" y="2388166"/>
            <a:ext cx="31203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effectLst/>
                <a:latin typeface="-apple-system"/>
              </a:rPr>
              <a:t>选择合适的</a:t>
            </a:r>
            <a:r>
              <a:rPr lang="en-US" altLang="zh-CN" sz="2000" dirty="0">
                <a:latin typeface="-apple-system"/>
              </a:rPr>
              <a:t>A</a:t>
            </a:r>
            <a:r>
              <a:rPr lang="en-US" altLang="zh-CN" sz="2000" b="0" i="0" dirty="0">
                <a:effectLst/>
                <a:latin typeface="-apple-system"/>
              </a:rPr>
              <a:t>naconda</a:t>
            </a:r>
            <a:r>
              <a:rPr lang="zh-CN" altLang="en-US" sz="2000" b="0" i="0" dirty="0">
                <a:effectLst/>
                <a:latin typeface="-apple-system"/>
              </a:rPr>
              <a:t>版本下载安装。</a:t>
            </a:r>
            <a:endParaRPr lang="en-US" altLang="zh-CN" sz="2000" b="0" i="0" dirty="0">
              <a:effectLst/>
              <a:latin typeface="-apple-system"/>
            </a:endParaRPr>
          </a:p>
          <a:p>
            <a:r>
              <a:rPr lang="zh-CN" altLang="en-US" sz="2000" b="0" i="0" dirty="0">
                <a:effectLst/>
                <a:latin typeface="-apple-system"/>
              </a:rPr>
              <a:t>打开终端</a:t>
            </a:r>
            <a:r>
              <a:rPr lang="zh-CN" altLang="en-US" sz="2000" dirty="0">
                <a:latin typeface="-apple-system"/>
              </a:rPr>
              <a:t>，</a:t>
            </a:r>
            <a:r>
              <a:rPr lang="zh-CN" altLang="en-US" sz="2000" b="0" i="0" dirty="0">
                <a:effectLst/>
                <a:latin typeface="-apple-system"/>
              </a:rPr>
              <a:t>输入</a:t>
            </a:r>
            <a:r>
              <a:rPr lang="en-US" altLang="zh-CN" sz="2000" b="0" i="0" dirty="0" err="1">
                <a:effectLst/>
                <a:latin typeface="-apple-system"/>
              </a:rPr>
              <a:t>conda</a:t>
            </a:r>
            <a:r>
              <a:rPr lang="en-US" altLang="zh-CN" sz="2000" b="0" i="0" dirty="0">
                <a:effectLst/>
                <a:latin typeface="-apple-system"/>
              </a:rPr>
              <a:t> --version</a:t>
            </a:r>
            <a:r>
              <a:rPr lang="zh-CN" altLang="en-US" sz="2000" b="0" i="0" dirty="0">
                <a:effectLst/>
                <a:latin typeface="-apple-system"/>
              </a:rPr>
              <a:t>，出现</a:t>
            </a:r>
            <a:r>
              <a:rPr lang="en-US" altLang="zh-CN" sz="2000" b="0" i="0" dirty="0" err="1">
                <a:effectLst/>
                <a:latin typeface="-apple-system"/>
              </a:rPr>
              <a:t>conda</a:t>
            </a:r>
            <a:r>
              <a:rPr lang="zh-CN" altLang="en-US" sz="2000" b="0" i="0" dirty="0">
                <a:effectLst/>
                <a:latin typeface="-apple-system"/>
              </a:rPr>
              <a:t>的版本号，证明</a:t>
            </a:r>
            <a:r>
              <a:rPr lang="en-US" altLang="zh-CN" sz="2000" dirty="0">
                <a:latin typeface="-apple-system"/>
              </a:rPr>
              <a:t>A</a:t>
            </a:r>
            <a:r>
              <a:rPr lang="en-US" altLang="zh-CN" sz="2000" b="0" i="0" dirty="0">
                <a:effectLst/>
                <a:latin typeface="-apple-system"/>
              </a:rPr>
              <a:t>naconda </a:t>
            </a:r>
            <a:r>
              <a:rPr lang="zh-CN" altLang="en-US" sz="2000" b="0" i="0" dirty="0">
                <a:effectLst/>
                <a:latin typeface="-apple-system"/>
              </a:rPr>
              <a:t>安装成功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409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虚拟环境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04" y="1392904"/>
            <a:ext cx="7979514" cy="40737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33447" y="2079241"/>
            <a:ext cx="3587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</a:t>
            </a:r>
            <a:r>
              <a:rPr lang="en-US" altLang="zh-CN" dirty="0" err="1"/>
              <a:t>Pycharm</a:t>
            </a:r>
            <a:r>
              <a:rPr lang="zh-CN" altLang="en-US" dirty="0"/>
              <a:t>新建项目，新建</a:t>
            </a:r>
            <a:r>
              <a:rPr lang="en-US" altLang="zh-CN" dirty="0" err="1"/>
              <a:t>conda</a:t>
            </a:r>
            <a:r>
              <a:rPr lang="zh-CN" altLang="en-US" dirty="0"/>
              <a:t>环境（也可以在终端进行创建）</a:t>
            </a:r>
            <a:endParaRPr lang="en-US" altLang="zh-CN" dirty="0"/>
          </a:p>
          <a:p>
            <a:r>
              <a:rPr lang="zh-CN" altLang="en-US" dirty="0"/>
              <a:t>激活环境：</a:t>
            </a:r>
            <a:r>
              <a:rPr lang="en-US" altLang="zh-CN" dirty="0" err="1"/>
              <a:t>conda</a:t>
            </a:r>
            <a:r>
              <a:rPr lang="en-US" altLang="zh-CN" dirty="0"/>
              <a:t> activate </a:t>
            </a:r>
            <a:r>
              <a:rPr lang="zh-CN" altLang="en-US" dirty="0"/>
              <a:t>环境名</a:t>
            </a:r>
            <a:endParaRPr lang="en-US" altLang="zh-CN" dirty="0"/>
          </a:p>
          <a:p>
            <a:r>
              <a:rPr lang="zh-CN" altLang="en-US" dirty="0"/>
              <a:t>显示虚拟环境名称则创建成功。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04" y="5644237"/>
            <a:ext cx="10726647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409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虚拟环境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96" y="1412932"/>
            <a:ext cx="5809819" cy="268840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21996" y="4811818"/>
            <a:ext cx="5028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Inter"/>
              </a:rPr>
              <a:t>在左侧面板找到 “</a:t>
            </a:r>
            <a:r>
              <a:rPr lang="en-US" altLang="zh-CN" b="0" i="0" dirty="0">
                <a:effectLst/>
                <a:latin typeface="Inter"/>
              </a:rPr>
              <a:t>Project: </a:t>
            </a:r>
            <a:r>
              <a:rPr lang="zh-CN" altLang="en-US" b="0" i="0" dirty="0">
                <a:effectLst/>
                <a:latin typeface="Inter"/>
              </a:rPr>
              <a:t>项目名称</a:t>
            </a:r>
            <a:r>
              <a:rPr lang="en-US" altLang="zh-CN" b="0" i="0" dirty="0">
                <a:effectLst/>
                <a:latin typeface="Inter"/>
              </a:rPr>
              <a:t>”</a:t>
            </a:r>
            <a:r>
              <a:rPr lang="zh-CN" altLang="en-US" b="0" i="0" dirty="0">
                <a:effectLst/>
                <a:latin typeface="Inter"/>
              </a:rPr>
              <a:t>，展开后选择 “</a:t>
            </a:r>
            <a:r>
              <a:rPr lang="en-US" altLang="zh-CN" b="0" i="0" dirty="0">
                <a:effectLst/>
                <a:latin typeface="Inter"/>
              </a:rPr>
              <a:t>Python Interpreter”</a:t>
            </a:r>
            <a:r>
              <a:rPr lang="zh-CN" altLang="en-US" b="0" i="0" dirty="0">
                <a:effectLst/>
                <a:latin typeface="Inter"/>
              </a:rPr>
              <a:t>。此时右侧会显示当前项目所使用的 </a:t>
            </a:r>
            <a:r>
              <a:rPr lang="en-US" altLang="zh-CN" b="0" i="0" dirty="0">
                <a:effectLst/>
                <a:latin typeface="Inter"/>
              </a:rPr>
              <a:t>Python </a:t>
            </a:r>
            <a:r>
              <a:rPr lang="zh-CN" altLang="en-US" b="0" i="0" dirty="0">
                <a:effectLst/>
                <a:latin typeface="Inter"/>
              </a:rPr>
              <a:t>解释器信息。</a:t>
            </a:r>
            <a:endParaRPr lang="en-US" altLang="zh-CN" b="0" i="0" dirty="0">
              <a:effectLst/>
              <a:latin typeface="Inter"/>
            </a:endParaRPr>
          </a:p>
          <a:p>
            <a:r>
              <a:rPr lang="zh-CN" altLang="en-US" dirty="0"/>
              <a:t>可以为项目更换已有的虚拟环境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060" y="1406665"/>
            <a:ext cx="5809818" cy="33432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409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运行测试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文本框 42"/>
          <p:cNvSpPr txBox="1"/>
          <p:nvPr/>
        </p:nvSpPr>
        <p:spPr>
          <a:xfrm>
            <a:off x="3581129" y="5683848"/>
            <a:ext cx="502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打开一个项目，配置好依赖后检测运行结果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616" y="1563279"/>
            <a:ext cx="6386193" cy="38843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85762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4" y="2732964"/>
            <a:ext cx="1138580" cy="1015663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4919837" y="2110240"/>
            <a:ext cx="5621362" cy="2337404"/>
            <a:chOff x="5135153" y="2255401"/>
            <a:chExt cx="5621362" cy="2337404"/>
          </a:xfrm>
        </p:grpSpPr>
        <p:sp>
          <p:nvSpPr>
            <p:cNvPr id="266" name="矩形 265"/>
            <p:cNvSpPr/>
            <p:nvPr/>
          </p:nvSpPr>
          <p:spPr>
            <a:xfrm>
              <a:off x="5135153" y="2255401"/>
              <a:ext cx="387798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库文件的配置</a:t>
              </a:r>
            </a:p>
          </p:txBody>
        </p:sp>
        <p:sp>
          <p:nvSpPr>
            <p:cNvPr id="267" name="矩形 266"/>
            <p:cNvSpPr/>
            <p:nvPr/>
          </p:nvSpPr>
          <p:spPr>
            <a:xfrm>
              <a:off x="5178155" y="3124133"/>
              <a:ext cx="5578360" cy="1468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b="0" i="0" dirty="0">
                  <a:solidFill>
                    <a:schemeClr val="bg1"/>
                  </a:solidFill>
                  <a:effectLst/>
                  <a:latin typeface="-apple-system"/>
                </a:rPr>
                <a:t>Python</a:t>
              </a: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库文件是代码集合，含函数、类等，提供丰富功能，如数据处理、网络通信等。使用库文件可避免重复开发，提高效率。许多库经测试可跨平台运行，且</a:t>
              </a:r>
              <a:r>
                <a:rPr lang="en-US" altLang="zh-CN" sz="1400" b="0" i="0" dirty="0">
                  <a:solidFill>
                    <a:schemeClr val="bg1"/>
                  </a:solidFill>
                  <a:effectLst/>
                  <a:latin typeface="-apple-system"/>
                </a:rPr>
                <a:t>Python</a:t>
              </a: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社区庞大，库更新及时，有大量教程和文档。使用成熟库使代码更模块化、易维护。总之，</a:t>
              </a:r>
              <a:r>
                <a:rPr lang="en-US" altLang="zh-CN" sz="1400" b="0" i="0" dirty="0">
                  <a:solidFill>
                    <a:schemeClr val="bg1"/>
                  </a:solidFill>
                  <a:effectLst/>
                  <a:latin typeface="-apple-system"/>
                </a:rPr>
                <a:t>Python</a:t>
              </a: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库文件是生态系统的重要部分，助力</a:t>
              </a:r>
              <a:r>
                <a:rPr lang="en-US" altLang="zh-CN" sz="1400" b="0" i="0" dirty="0">
                  <a:solidFill>
                    <a:schemeClr val="bg1"/>
                  </a:solidFill>
                  <a:effectLst/>
                  <a:latin typeface="-apple-system"/>
                </a:rPr>
                <a:t>Python</a:t>
              </a:r>
              <a:r>
                <a:rPr lang="zh-CN" altLang="en-US" sz="1400" b="0" i="0" dirty="0">
                  <a:solidFill>
                    <a:schemeClr val="bg1"/>
                  </a:solidFill>
                  <a:effectLst/>
                  <a:latin typeface="-apple-system"/>
                </a:rPr>
                <a:t>快速发展。</a:t>
              </a:r>
              <a:endParaRPr lang="en-US" altLang="zh-CN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289640" y="4554297"/>
            <a:ext cx="5019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kumimoji="1" lang="en-US" altLang="zh-CN" b="1" dirty="0" err="1">
                <a:solidFill>
                  <a:schemeClr val="bg1"/>
                </a:solidFill>
                <a:cs typeface="+mn-ea"/>
                <a:sym typeface="+mn-lt"/>
              </a:rPr>
              <a:t>Pytorch</a:t>
            </a:r>
            <a:r>
              <a:rPr kumimoji="1" lang="zh-CN" altLang="en-US" b="1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kumimoji="1" lang="en-US" altLang="zh-CN" b="1" dirty="0">
                <a:solidFill>
                  <a:schemeClr val="bg1"/>
                </a:solidFill>
                <a:cs typeface="+mn-ea"/>
                <a:sym typeface="+mn-lt"/>
              </a:rPr>
              <a:t>OpenCV</a:t>
            </a:r>
            <a:r>
              <a:rPr kumimoji="1" lang="zh-CN" altLang="en-US" b="1" dirty="0">
                <a:solidFill>
                  <a:schemeClr val="bg1"/>
                </a:solidFill>
                <a:cs typeface="+mn-ea"/>
                <a:sym typeface="+mn-lt"/>
              </a:rPr>
              <a:t>、</a:t>
            </a:r>
            <a:r>
              <a:rPr kumimoji="1" lang="en-US" altLang="zh-CN" b="1" dirty="0">
                <a:solidFill>
                  <a:schemeClr val="bg1"/>
                </a:solidFill>
                <a:cs typeface="+mn-ea"/>
                <a:sym typeface="+mn-lt"/>
              </a:rPr>
              <a:t>PYQT5</a:t>
            </a:r>
            <a:r>
              <a:rPr kumimoji="1" lang="zh-CN" altLang="en-US" b="1" dirty="0">
                <a:solidFill>
                  <a:schemeClr val="bg1"/>
                </a:solidFill>
                <a:cs typeface="+mn-ea"/>
                <a:sym typeface="+mn-lt"/>
              </a:rPr>
              <a:t>、其他依赖库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ezu4ao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1499</Words>
  <Application>Microsoft Office PowerPoint</Application>
  <PresentationFormat>自定义</PresentationFormat>
  <Paragraphs>142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-apple-system</vt:lpstr>
      <vt:lpstr>Baoli SC</vt:lpstr>
      <vt:lpstr>inherit</vt:lpstr>
      <vt:lpstr>Inter</vt:lpstr>
      <vt:lpstr>等线</vt:lpstr>
      <vt:lpstr>仿宋</vt:lpstr>
      <vt:lpstr>Arial</vt:lpstr>
      <vt:lpstr>Calibri</vt:lpstr>
      <vt:lpstr>Symbol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蓝色工作计划</dc:title>
  <dc:creator>第一PPT</dc:creator>
  <cp:keywords>www.1ppt.com</cp:keywords>
  <dc:description>www.1ppt.com</dc:description>
  <cp:lastModifiedBy>民睿 徐</cp:lastModifiedBy>
  <cp:revision>2759</cp:revision>
  <dcterms:created xsi:type="dcterms:W3CDTF">2015-12-01T09:06:00Z</dcterms:created>
  <dcterms:modified xsi:type="dcterms:W3CDTF">2025-03-16T14:12:34Z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68D40D72DDE64836A6FFBF148CD97235_13</vt:lpwstr>
  </property>
  <property fmtid="{D5CDD505-2E9C-101B-9397-08002B2CF9AE}" pid="3" name="KSOProductBuildVer">
    <vt:lpwstr>2052-12.1.0.20305</vt:lpwstr>
  </property>
</Properties>
</file>